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7559675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0E965-7D81-4D90-AE19-39B4110BAF3D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243013"/>
            <a:ext cx="54102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CFA34-9254-4A02-83E1-87EC11669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33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8500" y="1243013"/>
            <a:ext cx="54102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4C69F-B625-4D02-A434-EA2ECBB9C8CD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6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37197"/>
            <a:ext cx="9144000" cy="26318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0580"/>
            <a:ext cx="9144000" cy="18251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50E-4286-46D2-B99F-0CC1E04BAD0C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2DCA-CAE6-4EF6-BC3D-829A665718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42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50E-4286-46D2-B99F-0CC1E04BAD0C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2DCA-CAE6-4EF6-BC3D-829A665718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85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02483"/>
            <a:ext cx="2628900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02483"/>
            <a:ext cx="7734300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50E-4286-46D2-B99F-0CC1E04BAD0C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2DCA-CAE6-4EF6-BC3D-829A665718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32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50E-4286-46D2-B99F-0CC1E04BAD0C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2DCA-CAE6-4EF6-BC3D-829A665718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8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84670"/>
            <a:ext cx="10515600" cy="31446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59034"/>
            <a:ext cx="10515600" cy="165367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50E-4286-46D2-B99F-0CC1E04BAD0C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2DCA-CAE6-4EF6-BC3D-829A665718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54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12414"/>
            <a:ext cx="5181600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12414"/>
            <a:ext cx="5181600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50E-4286-46D2-B99F-0CC1E04BAD0C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2DCA-CAE6-4EF6-BC3D-829A665718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01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02483"/>
            <a:ext cx="10515600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53171"/>
            <a:ext cx="5157787" cy="908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61381"/>
            <a:ext cx="515778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53171"/>
            <a:ext cx="5183188" cy="908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61381"/>
            <a:ext cx="5183188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50E-4286-46D2-B99F-0CC1E04BAD0C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2DCA-CAE6-4EF6-BC3D-829A665718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32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50E-4286-46D2-B99F-0CC1E04BAD0C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2DCA-CAE6-4EF6-BC3D-829A665718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29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50E-4286-46D2-B99F-0CC1E04BAD0C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2DCA-CAE6-4EF6-BC3D-829A665718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25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503978"/>
            <a:ext cx="3932237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88454"/>
            <a:ext cx="6172200" cy="53722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267902"/>
            <a:ext cx="3932237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50E-4286-46D2-B99F-0CC1E04BAD0C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2DCA-CAE6-4EF6-BC3D-829A665718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88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503978"/>
            <a:ext cx="3932237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88454"/>
            <a:ext cx="6172200" cy="53722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267902"/>
            <a:ext cx="3932237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850E-4286-46D2-B99F-0CC1E04BAD0C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2DCA-CAE6-4EF6-BC3D-829A665718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10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02483"/>
            <a:ext cx="1051560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2414"/>
            <a:ext cx="1051560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006699"/>
            <a:ext cx="274320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850E-4286-46D2-B99F-0CC1E04BAD0C}" type="datetimeFigureOut">
              <a:rPr kumimoji="1" lang="ja-JP" altLang="en-US" smtClean="0"/>
              <a:t>2021/10/22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006699"/>
            <a:ext cx="411480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006699"/>
            <a:ext cx="274320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2DCA-CAE6-4EF6-BC3D-829A665718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9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416" y="726880"/>
            <a:ext cx="10515600" cy="113389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0</a:t>
            </a:r>
            <a:br>
              <a:rPr kumimoji="1" lang="en-US" altLang="ja-JP" dirty="0"/>
            </a:br>
            <a:r>
              <a:rPr lang="ja-JP" altLang="en-US"/>
              <a:t>０．￥・４ｖｚ</a:t>
            </a:r>
            <a:endParaRPr kumimoji="1" lang="ja-JP" altLang="en-US" dirty="0"/>
          </a:p>
        </p:txBody>
      </p:sp>
      <p:sp>
        <p:nvSpPr>
          <p:cNvPr id="4" name="横巻き 3"/>
          <p:cNvSpPr/>
          <p:nvPr/>
        </p:nvSpPr>
        <p:spPr>
          <a:xfrm>
            <a:off x="109845" y="-75079"/>
            <a:ext cx="7436370" cy="1467986"/>
          </a:xfrm>
          <a:prstGeom prst="horizontalScroll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rgbClr val="5B9BD5">
                    <a:lumMod val="50000"/>
                  </a:srgb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うしおだ在宅クリニックニュース</a:t>
            </a:r>
          </a:p>
        </p:txBody>
      </p:sp>
      <p:sp>
        <p:nvSpPr>
          <p:cNvPr id="5" name="円形吹き出し 4"/>
          <p:cNvSpPr/>
          <p:nvPr/>
        </p:nvSpPr>
        <p:spPr>
          <a:xfrm>
            <a:off x="7183481" y="13600"/>
            <a:ext cx="3541346" cy="1123877"/>
          </a:xfrm>
          <a:prstGeom prst="wedgeEllipseCallout">
            <a:avLst>
              <a:gd name="adj1" fmla="val -64761"/>
              <a:gd name="adj2" fmla="val 2720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prstClr val="whit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2021</a:t>
            </a:r>
            <a:r>
              <a:rPr lang="ja-JP" altLang="en-US" sz="2400" dirty="0">
                <a:solidFill>
                  <a:prstClr val="whit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endParaRPr lang="en-US" altLang="ja-JP" sz="2400" dirty="0">
              <a:solidFill>
                <a:prstClr val="white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dirty="0">
                <a:solidFill>
                  <a:prstClr val="whit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Ｎ０，</a:t>
            </a:r>
            <a:r>
              <a:rPr lang="en-US" altLang="ja-JP" sz="2400" dirty="0">
                <a:solidFill>
                  <a:prstClr val="whit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18</a:t>
            </a:r>
            <a:r>
              <a:rPr lang="ja-JP" altLang="en-US" sz="1600" dirty="0">
                <a:solidFill>
                  <a:prstClr val="whit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en-US" altLang="ja-JP" sz="1600" dirty="0">
                <a:solidFill>
                  <a:prstClr val="whit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r>
              <a:rPr lang="ja-JP" altLang="en-US" sz="1600" dirty="0">
                <a:solidFill>
                  <a:prstClr val="whit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月）</a:t>
            </a:r>
            <a:endParaRPr lang="en-US" altLang="ja-JP" sz="1600" dirty="0">
              <a:solidFill>
                <a:prstClr val="white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prstClr val="whit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うしおだ在宅クリニック発行</a:t>
            </a:r>
          </a:p>
        </p:txBody>
      </p:sp>
      <p:sp>
        <p:nvSpPr>
          <p:cNvPr id="6" name="フローチャート: 代替処理 5"/>
          <p:cNvSpPr/>
          <p:nvPr/>
        </p:nvSpPr>
        <p:spPr>
          <a:xfrm>
            <a:off x="67390" y="1223156"/>
            <a:ext cx="6618223" cy="397947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≪塩田医師より季節のアドバイス☝≫</a:t>
            </a:r>
            <a:endParaRPr lang="en-US" altLang="ja-JP" sz="24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年も暑い日が続きます。冷たい飲料水を頻繁に摂取した結果、食欲低下・下痢等の胃腸障害となる方が少なくないです。また、食事に含まれている水分も多く、食欲低下により食が細くなる事で必要水分量も低下し、脱水になる方も多いです。脱水は</a:t>
            </a:r>
            <a:r>
              <a:rPr lang="ja-JP" altLang="en-US" u="sng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脳血栓や尿路感染の原因</a:t>
            </a: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になります。（</a:t>
            </a:r>
            <a:r>
              <a:rPr lang="en-US" altLang="ja-JP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月最も脳血栓が多いです）</a:t>
            </a:r>
            <a:endParaRPr lang="en-US" altLang="ja-JP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この時期、冷たい物は控え、食べ過ぎ等にも注意し、胃腸に易しい生活を心がけましょう。液体飲料は胃液を薄め、食欲低下になるので、夏野菜やスイカ等は腸で水分吸収するので、とてもお勧めです。</a:t>
            </a:r>
            <a:endParaRPr lang="en-US" altLang="ja-JP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16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16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16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649452" y="1114777"/>
            <a:ext cx="5432704" cy="11338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ja-JP" altLang="en-US" b="1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　</a:t>
            </a:r>
            <a:r>
              <a:rPr lang="ja-JP" altLang="en-US" sz="1600" b="1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改めて</a:t>
            </a:r>
            <a:r>
              <a:rPr lang="ja-JP" altLang="en-US" sz="16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マスク着用</a:t>
            </a:r>
            <a:r>
              <a:rPr lang="ja-JP" altLang="en-US" sz="1600" b="1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のお願い・・・</a:t>
            </a:r>
            <a:r>
              <a:rPr lang="ja-JP" altLang="en-US" sz="1200" b="1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最近往診時にマスクの着用をしていない方がいらっしゃいます。コロナワクチン接種も進みましたが、ウィルスを持ち込む可能性もあります。患者様もご家族もご協力を宜しくお願い致します。</a:t>
            </a:r>
            <a:endParaRPr lang="en-US" altLang="ja-JP" sz="1200" b="1" kern="100" dirty="0">
              <a:solidFill>
                <a:schemeClr val="accent5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ahoma" panose="020B0604030504040204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96"/>
            <a:ext cx="1032081" cy="121157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FE959DE-1D3B-449B-80AF-EC668FAD5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745" y="181936"/>
            <a:ext cx="1005591" cy="955542"/>
          </a:xfrm>
          <a:prstGeom prst="rect">
            <a:avLst/>
          </a:prstGeom>
        </p:spPr>
      </p:pic>
      <p:sp>
        <p:nvSpPr>
          <p:cNvPr id="7" name="雲 6">
            <a:extLst>
              <a:ext uri="{FF2B5EF4-FFF2-40B4-BE49-F238E27FC236}">
                <a16:creationId xmlns:a16="http://schemas.microsoft.com/office/drawing/2014/main" id="{C704883B-BD38-4D59-9569-740FECEBC740}"/>
              </a:ext>
            </a:extLst>
          </p:cNvPr>
          <p:cNvSpPr/>
          <p:nvPr/>
        </p:nvSpPr>
        <p:spPr>
          <a:xfrm>
            <a:off x="6401325" y="2097591"/>
            <a:ext cx="5684893" cy="4483092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『</a:t>
            </a:r>
            <a:r>
              <a:rPr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災害伝言ダイヤル</a:t>
            </a:r>
            <a:r>
              <a:rPr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171</a:t>
            </a:r>
            <a:r>
              <a:rPr lang="en-US" altLang="ja-JP" sz="24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』</a:t>
            </a:r>
            <a:r>
              <a:rPr lang="ja-JP" altLang="en-US" sz="24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をご存じですか？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コロナ禍に加え、未曾有の災害に見舞われ他人事では済まされない事態です。遠方のご家族の事が心配な方もおられると思います。そんな時災害伝言ダイヤル</a:t>
            </a:r>
            <a:r>
              <a:rPr lang="en-US" altLang="ja-JP" sz="1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171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で安否確認できます！回線混乱時、災害時でも</a:t>
            </a:r>
            <a:r>
              <a:rPr lang="ja-JP" altLang="en-US" sz="1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en-US" altLang="ja-JP" sz="1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171</a:t>
            </a:r>
            <a:r>
              <a:rPr lang="ja-JP" altLang="en-US" sz="1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をダイヤルし音声ガイダンスに沿って</a:t>
            </a:r>
            <a:r>
              <a:rPr lang="ja-JP" altLang="en-US" sz="1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伝言の録音、再生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ができます。毎月</a:t>
            </a:r>
            <a:r>
              <a:rPr lang="en-US" altLang="ja-JP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r>
              <a:rPr lang="en-US" altLang="ja-JP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.15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日と防災週間の</a:t>
            </a:r>
            <a:r>
              <a:rPr lang="en-US" altLang="ja-JP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8/30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en-US" altLang="ja-JP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9/5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は伝言</a:t>
            </a:r>
            <a:r>
              <a:rPr lang="en-US" altLang="ja-JP" sz="1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171</a:t>
            </a:r>
            <a:r>
              <a:rPr lang="ja-JP" altLang="en-US" sz="1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ダイヤル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のお試しができこの機会にご家族と練習をしてみて、災害への備えをする事をお勧めします！</a:t>
            </a:r>
            <a:endParaRPr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F6A30206-A184-45F9-A1BE-CE0D565653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08" t="35582" r="57905" b="30485"/>
          <a:stretch/>
        </p:blipFill>
        <p:spPr>
          <a:xfrm>
            <a:off x="0" y="4419749"/>
            <a:ext cx="891014" cy="78287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BEC504-7948-4807-8BDF-0DCDA658AF90}"/>
              </a:ext>
            </a:extLst>
          </p:cNvPr>
          <p:cNvSpPr/>
          <p:nvPr/>
        </p:nvSpPr>
        <p:spPr>
          <a:xfrm>
            <a:off x="5910307" y="2987669"/>
            <a:ext cx="6101106" cy="3593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8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34674F4-06EE-42E2-A5F2-6A1CEFF7AB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93" t="30493" r="53087" b="42251"/>
          <a:stretch/>
        </p:blipFill>
        <p:spPr>
          <a:xfrm>
            <a:off x="5304677" y="4245902"/>
            <a:ext cx="1124262" cy="78287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D114996-A41B-4402-B19E-03AA7D609A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457" t="54290" r="58113" b="17174"/>
          <a:stretch/>
        </p:blipFill>
        <p:spPr>
          <a:xfrm>
            <a:off x="11069679" y="2357048"/>
            <a:ext cx="1083581" cy="809743"/>
          </a:xfrm>
          <a:prstGeom prst="rect">
            <a:avLst/>
          </a:prstGeom>
        </p:spPr>
      </p:pic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D2292327-9EA9-4871-9D06-ADDF3B24E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326800"/>
              </p:ext>
            </p:extLst>
          </p:nvPr>
        </p:nvGraphicFramePr>
        <p:xfrm>
          <a:off x="109845" y="5515941"/>
          <a:ext cx="2951021" cy="1937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083">
                  <a:extLst>
                    <a:ext uri="{9D8B030D-6E8A-4147-A177-3AD203B41FA5}">
                      <a16:colId xmlns:a16="http://schemas.microsoft.com/office/drawing/2014/main" val="2738993865"/>
                    </a:ext>
                  </a:extLst>
                </a:gridCol>
                <a:gridCol w="1234938">
                  <a:extLst>
                    <a:ext uri="{9D8B030D-6E8A-4147-A177-3AD203B41FA5}">
                      <a16:colId xmlns:a16="http://schemas.microsoft.com/office/drawing/2014/main" val="1197503017"/>
                    </a:ext>
                  </a:extLst>
                </a:gridCol>
              </a:tblGrid>
              <a:tr h="320331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600" b="1" u="none" strike="noStrike" dirty="0">
                          <a:effectLst/>
                        </a:rPr>
                        <a:t>ある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600" b="1" u="none" strike="noStrike" dirty="0">
                          <a:effectLst/>
                        </a:rPr>
                        <a:t>なし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524410"/>
                  </a:ext>
                </a:extLst>
              </a:tr>
              <a:tr h="384912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600" b="1" u="none" strike="noStrike" dirty="0">
                          <a:effectLst/>
                        </a:rPr>
                        <a:t>へび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600" b="1" u="none" strike="noStrike" dirty="0">
                          <a:effectLst/>
                        </a:rPr>
                        <a:t>わに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71008250"/>
                  </a:ext>
                </a:extLst>
              </a:tr>
              <a:tr h="308011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600" b="1" u="none" strike="noStrike" dirty="0">
                          <a:effectLst/>
                        </a:rPr>
                        <a:t>うま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600" b="1" u="none" strike="noStrike" dirty="0">
                          <a:effectLst/>
                        </a:rPr>
                        <a:t>しか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7831476"/>
                  </a:ext>
                </a:extLst>
              </a:tr>
              <a:tr h="308011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600" b="1" u="none" strike="noStrike">
                          <a:effectLst/>
                        </a:rPr>
                        <a:t>いぬ</a:t>
                      </a:r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600" b="1" u="none" strike="noStrike" dirty="0">
                          <a:effectLst/>
                        </a:rPr>
                        <a:t>ねこ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15376560"/>
                  </a:ext>
                </a:extLst>
              </a:tr>
              <a:tr h="308011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600" b="1" u="none" strike="noStrike">
                          <a:effectLst/>
                        </a:rPr>
                        <a:t>とり</a:t>
                      </a:r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600" b="1" u="none" strike="noStrike" dirty="0">
                          <a:effectLst/>
                        </a:rPr>
                        <a:t>むし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22856906"/>
                  </a:ext>
                </a:extLst>
              </a:tr>
              <a:tr h="308011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600" b="1" u="none" strike="noStrike" dirty="0">
                          <a:effectLst/>
                        </a:rPr>
                        <a:t>いのしし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600" b="1" u="none" strike="noStrike" dirty="0">
                          <a:effectLst/>
                        </a:rPr>
                        <a:t>くま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72096256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18AF85C-E6D8-4EE3-AD2D-5282F2513249}"/>
              </a:ext>
            </a:extLst>
          </p:cNvPr>
          <p:cNvSpPr txBox="1"/>
          <p:nvPr/>
        </p:nvSpPr>
        <p:spPr>
          <a:xfrm>
            <a:off x="5089814" y="5474092"/>
            <a:ext cx="1853427" cy="1754326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solidFill>
                  <a:schemeClr val="bg2">
                    <a:lumMod val="25000"/>
                  </a:schemeClr>
                </a:solidFill>
              </a:rPr>
              <a:t>言葉あつめ　②</a:t>
            </a:r>
            <a:endParaRPr kumimoji="1" lang="en-US" altLang="ja-JP" b="1" u="sng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</a:rPr>
              <a:t>「○ん〇ん」</a:t>
            </a:r>
            <a:endParaRPr lang="en-US" altLang="ja-JP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kumimoji="1" lang="ja-JP" altLang="en-US" dirty="0">
                <a:solidFill>
                  <a:schemeClr val="bg2">
                    <a:lumMod val="25000"/>
                  </a:schemeClr>
                </a:solidFill>
              </a:rPr>
              <a:t>例：かんてん、</a:t>
            </a:r>
            <a:endParaRPr kumimoji="1" lang="en-US" altLang="ja-JP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kumimoji="1" lang="ja-JP" altLang="en-US" dirty="0">
                <a:solidFill>
                  <a:schemeClr val="bg2">
                    <a:lumMod val="25000"/>
                  </a:schemeClr>
                </a:solidFill>
              </a:rPr>
              <a:t>はんぺん等</a:t>
            </a:r>
            <a:endParaRPr kumimoji="1" lang="en-US" altLang="ja-JP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いくつ見つかりましたか？💗</a:t>
            </a:r>
            <a:endParaRPr kumimoji="1"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3627B87-FEEA-41C1-8FCE-432BB551D2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241" t="19752" r="46241" b="22858"/>
          <a:stretch/>
        </p:blipFill>
        <p:spPr>
          <a:xfrm>
            <a:off x="3043617" y="5403778"/>
            <a:ext cx="665767" cy="67041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7AE5F6A-56C5-4431-9A74-9ECAF8E4C1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922" t="18488" r="53149" b="20472"/>
          <a:stretch/>
        </p:blipFill>
        <p:spPr>
          <a:xfrm>
            <a:off x="3862130" y="5202627"/>
            <a:ext cx="792120" cy="1133891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CAED2BE-1140-49D0-BFDE-E7E5A1CBF249}"/>
              </a:ext>
            </a:extLst>
          </p:cNvPr>
          <p:cNvSpPr txBox="1"/>
          <p:nvPr/>
        </p:nvSpPr>
        <p:spPr>
          <a:xfrm>
            <a:off x="3114776" y="6353837"/>
            <a:ext cx="1775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/>
              <a:t>ヒント：この絵の中にあります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AD6894C-A8A8-4BE4-B7C3-F1F156AA8AA3}"/>
              </a:ext>
            </a:extLst>
          </p:cNvPr>
          <p:cNvSpPr txBox="1"/>
          <p:nvPr/>
        </p:nvSpPr>
        <p:spPr>
          <a:xfrm rot="10800000">
            <a:off x="2966243" y="7129616"/>
            <a:ext cx="1853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答え：干支（えと）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8E27460-D0C3-478F-BFE4-AAAC2F528473}"/>
              </a:ext>
            </a:extLst>
          </p:cNvPr>
          <p:cNvSpPr txBox="1"/>
          <p:nvPr/>
        </p:nvSpPr>
        <p:spPr>
          <a:xfrm>
            <a:off x="7183481" y="6655436"/>
            <a:ext cx="3119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ナース河南家のお庭で栽培中の</a:t>
            </a:r>
            <a:r>
              <a:rPr kumimoji="1" lang="ja-JP" altLang="en-US" sz="1600" b="1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オクラ</a:t>
            </a:r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です。どんな食べ方をされたか聞いてみてください☆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EAA4BE92-8DD7-4E3B-BD90-F3967BDA6A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68119" y="5863321"/>
            <a:ext cx="1502356" cy="1584231"/>
          </a:xfrm>
          <a:prstGeom prst="rect">
            <a:avLst/>
          </a:prstGeom>
        </p:spPr>
      </p:pic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672D29F7-A051-4DE8-B6F1-A16B9DFA85AB}"/>
              </a:ext>
            </a:extLst>
          </p:cNvPr>
          <p:cNvSpPr/>
          <p:nvPr/>
        </p:nvSpPr>
        <p:spPr>
          <a:xfrm>
            <a:off x="1206716" y="4511567"/>
            <a:ext cx="2795949" cy="874926"/>
          </a:xfrm>
          <a:prstGeom prst="wedgeRoundRectCallout">
            <a:avLst>
              <a:gd name="adj1" fmla="val -61298"/>
              <a:gd name="adj2" fmla="val -226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/>
              <a:t>ある・なしクイズ！①</a:t>
            </a:r>
            <a:endParaRPr kumimoji="1" lang="en-US" altLang="ja-JP" sz="1600" b="1" dirty="0"/>
          </a:p>
          <a:p>
            <a:pPr algn="ctr"/>
            <a:r>
              <a:rPr lang="ja-JP" altLang="en-US" sz="1600" b="1" dirty="0"/>
              <a:t>ある</a:t>
            </a:r>
            <a:r>
              <a:rPr lang="ja-JP" altLang="en-US" sz="1600" dirty="0"/>
              <a:t>ものに当てはまるものはなんでしょう！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11315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3402</TotalTime>
  <Words>425</Words>
  <Application>Microsoft Office PowerPoint</Application>
  <PresentationFormat>ユーザー設定</PresentationFormat>
  <Paragraphs>35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BIZ UDPゴシック</vt:lpstr>
      <vt:lpstr>HGPｺﾞｼｯｸM</vt:lpstr>
      <vt:lpstr>HGP創英角ﾎﾟｯﾌﾟ体</vt:lpstr>
      <vt:lpstr>HGS創英角ﾎﾟｯﾌﾟ体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0 ０．￥・４ｖｚ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zaitaku1</dc:creator>
  <cp:lastModifiedBy>user</cp:lastModifiedBy>
  <cp:revision>195</cp:revision>
  <cp:lastPrinted>2021-08-19T07:15:52Z</cp:lastPrinted>
  <dcterms:created xsi:type="dcterms:W3CDTF">2019-04-30T05:27:23Z</dcterms:created>
  <dcterms:modified xsi:type="dcterms:W3CDTF">2021-10-22T02:40:36Z</dcterms:modified>
</cp:coreProperties>
</file>